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8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72" r:id="rId14"/>
    <p:sldId id="273" r:id="rId15"/>
    <p:sldId id="274" r:id="rId16"/>
    <p:sldId id="275" r:id="rId17"/>
    <p:sldId id="276" r:id="rId18"/>
    <p:sldId id="269" r:id="rId19"/>
    <p:sldId id="271" r:id="rId20"/>
    <p:sldId id="277" r:id="rId21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67" d="100"/>
          <a:sy n="67" d="100"/>
        </p:scale>
        <p:origin x="5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61726-4232-4516-A647-E3D87F8B1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B8517-4AEA-48D1-AF8B-7BFB635DE6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7BA58-6417-4536-9EB7-BE670DC06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5F4BC-85F4-4A47-98C6-B97D0F360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F1526-8C4F-4865-86F4-1A1710A3F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4705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796B9-1305-4503-8B5F-54E651DD1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0B892D-0749-43C0-84C3-FC7495E31B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F2239-9FBE-40DB-83D9-E7700AD7A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3C332-FB5B-44EB-875C-A7E81A798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FEF3B-F694-47C6-A778-B437B6BD9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0232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64A22D-160B-434E-88E5-D29CDAE4C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4E51ED-8326-4A36-8788-E066DF65E8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197E4-8389-4105-866C-916DD48B6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F3BC1-AE9F-4199-BB9D-67E7C49D8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2FBBB-2B90-4790-9A24-C801BD1E0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31412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305302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799736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138462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55851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43424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37999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55595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64788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4F97A-6FDF-4A43-B47A-9D1878D6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7AAF8-B324-44C4-B1BC-2FE194B3A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45926-7C4F-45D7-9BB3-463266D7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82641-9BA2-4CED-89AA-C67F6395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29C23-5D41-4160-9844-3C433156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4813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324496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43076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83929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67279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561135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73367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72388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60889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0773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AB556-5FB9-481B-B7D4-2A592B149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7348-62B0-4470-A8DD-98586C373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C80F1-F725-481C-8C52-BB08B738A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7E9AF-3FF0-4B68-A59C-7AA9ABDB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1053C-4EC4-46C8-8C91-5FD80E503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7985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1356A-3EDF-4821-8809-EF34FA079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F4D67-218E-47EE-BCA2-77DE75C9CF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E303A-ECD8-4776-9076-AB3A3A767E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58FA2-6BDE-4DA7-A2A8-55AD59486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73A0F-8AB1-44A2-9DE1-87A509A2F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B01885-D0DF-421A-AB67-3ADE294F6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690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E9E0F-E59E-4EB4-AB9E-1B9795FF8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7F64C7-CD36-4D98-BCFA-B6972AC8B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CA39C5-7E05-42C8-B519-535BBB80B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1C3D7-B7F2-4AD1-B449-0B1A9AD6C9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324327-DD47-4391-B2A4-CCE2458A05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3DF110-F8FE-4984-9424-4E7B9E93B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08FF1D-0D9B-45E9-8938-A96D4046E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DA69E2-2BEE-4E50-9204-8BC2473DF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8243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3DEBD-F4B7-4C87-8B10-A30F0AF1B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C10331-0217-45BF-8E3D-6ADFC5EBD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A85BB-B75E-47A9-905B-F4C4E05BC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44EE33-44B6-4DEE-BE5C-3E1A8ACED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432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AC27F7-E24F-4279-AC0F-E72786D0A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E0C9BB-E578-4D38-9320-4C4747020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1CCAA-9654-4477-B0D3-916E20763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8566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B29C9-69B1-4424-82B8-FC1505CB5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BDD8E-C862-4F3E-96A1-1B699CB0C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97C8C-AECD-4F3A-9D2B-A5AD71E80E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F0035-CF02-4669-ABD9-25E12E97B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FBF725-1F00-46E1-A074-81CA95BC5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16D2C-74B8-489F-A949-D63CDC7D8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8749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EED2F-D2FC-453A-A7D6-3491A833F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6E5324-8918-4F24-BAE9-47877D370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8135F8-86E1-4B4A-9F01-370C85897D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0A274A-51C1-489B-B12A-FD52A6F0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BAA23-6E50-4FA0-B430-E029D91E6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7C44A8-C3D5-4952-916C-7EA7D77D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1844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2112DC-E521-4E2C-8F85-653215C13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BC384-8E41-4604-BA10-BBDC7083F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11D99-1623-42EE-A801-6B9AE5CFFA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7A735-6B24-4B29-BBC1-EC264EC1EC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637AC-3F11-4D17-9B57-166DFB8597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876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42BE474-2755-49D2-8EF3-B1F21B7CF31A}" type="datetimeFigureOut">
              <a:rPr lang="id-ID" smtClean="0"/>
              <a:t>11/09/2025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853C98-AF17-4167-9B05-B216FAFE16A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2274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F2EF5-C0D1-4F34-B0C9-F7CD58133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77297"/>
            <a:ext cx="9144000" cy="832666"/>
          </a:xfrm>
        </p:spPr>
        <p:txBody>
          <a:bodyPr>
            <a:noAutofit/>
          </a:bodyPr>
          <a:lstStyle/>
          <a:p>
            <a:r>
              <a:rPr lang="id-ID" sz="3600" b="1" dirty="0">
                <a:solidFill>
                  <a:srgbClr val="FF0000"/>
                </a:solidFill>
              </a:rPr>
              <a:t>“</a:t>
            </a:r>
            <a:r>
              <a:rPr lang="en-US" sz="3600" b="1" dirty="0">
                <a:solidFill>
                  <a:srgbClr val="FF0000"/>
                </a:solidFill>
              </a:rPr>
              <a:t>OPTIMALISASI ARSIP DOKUMEN DISPOSISI DI SUBDISMINBATA DISMINPERSAU</a:t>
            </a:r>
            <a:r>
              <a:rPr lang="id-ID" sz="3600" b="1" dirty="0">
                <a:solidFill>
                  <a:srgbClr val="FF0000"/>
                </a:solidFill>
              </a:rPr>
              <a:t>”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A00274-AB97-46FF-ADDC-E177320C4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424922" cy="164546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Bancar </a:t>
            </a:r>
            <a:r>
              <a:rPr lang="en-US" b="1" dirty="0" err="1">
                <a:solidFill>
                  <a:srgbClr val="FF0000"/>
                </a:solidFill>
              </a:rPr>
              <a:t>Anggono</a:t>
            </a:r>
            <a:r>
              <a:rPr lang="en-US" b="1" dirty="0">
                <a:solidFill>
                  <a:srgbClr val="FF0000"/>
                </a:solidFill>
              </a:rPr>
              <a:t> Farros Santosa</a:t>
            </a:r>
            <a:r>
              <a:rPr lang="id-ID" b="1" dirty="0">
                <a:solidFill>
                  <a:srgbClr val="FF0000"/>
                </a:solidFill>
              </a:rPr>
              <a:t> </a:t>
            </a:r>
          </a:p>
          <a:p>
            <a:r>
              <a:rPr lang="en-US" b="1" dirty="0">
                <a:solidFill>
                  <a:srgbClr val="FF0000"/>
                </a:solidFill>
              </a:rPr>
              <a:t>CPNS </a:t>
            </a:r>
            <a:r>
              <a:rPr lang="en-US" b="1" dirty="0" err="1">
                <a:solidFill>
                  <a:srgbClr val="FF0000"/>
                </a:solidFill>
              </a:rPr>
              <a:t>IIc</a:t>
            </a:r>
            <a:r>
              <a:rPr lang="id-ID" b="1" dirty="0">
                <a:solidFill>
                  <a:srgbClr val="FF0000"/>
                </a:solidFill>
              </a:rPr>
              <a:t>/</a:t>
            </a:r>
            <a:r>
              <a:rPr lang="en-US" b="1" dirty="0">
                <a:solidFill>
                  <a:srgbClr val="FF0000"/>
                </a:solidFill>
              </a:rPr>
              <a:t>200206252025061002</a:t>
            </a:r>
            <a:r>
              <a:rPr lang="id-ID" b="1" dirty="0">
                <a:solidFill>
                  <a:srgbClr val="FF0000"/>
                </a:solidFill>
              </a:rPr>
              <a:t> </a:t>
            </a:r>
          </a:p>
          <a:p>
            <a:r>
              <a:rPr lang="en-US" b="1" dirty="0">
                <a:solidFill>
                  <a:srgbClr val="FF0000"/>
                </a:solidFill>
              </a:rPr>
              <a:t>B</a:t>
            </a:r>
            <a:r>
              <a:rPr lang="id-ID" b="1" dirty="0">
                <a:solidFill>
                  <a:srgbClr val="FF0000"/>
                </a:solidFill>
              </a:rPr>
              <a:t>/</a:t>
            </a:r>
            <a:r>
              <a:rPr lang="en-US" b="1" dirty="0">
                <a:solidFill>
                  <a:srgbClr val="FF0000"/>
                </a:solidFill>
              </a:rPr>
              <a:t>48</a:t>
            </a:r>
            <a:endParaRPr lang="id-ID" b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A00700-9A87-432E-8DA4-B78F119FF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946" y="267971"/>
            <a:ext cx="1346054" cy="1346054"/>
          </a:xfrm>
          <a:prstGeom prst="rect">
            <a:avLst/>
          </a:prstGeom>
        </p:spPr>
      </p:pic>
      <p:pic>
        <p:nvPicPr>
          <p:cNvPr id="6" name="Gambar 23">
            <a:extLst>
              <a:ext uri="{FF2B5EF4-FFF2-40B4-BE49-F238E27FC236}">
                <a16:creationId xmlns:a16="http://schemas.microsoft.com/office/drawing/2014/main" id="{56584C48-0BEA-43EC-89CB-7475C57AB7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868" y="267971"/>
            <a:ext cx="1346054" cy="134605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55A49C7-0578-48C5-8B88-D71F1F45AB01}"/>
              </a:ext>
            </a:extLst>
          </p:cNvPr>
          <p:cNvSpPr txBox="1">
            <a:spLocks/>
          </p:cNvSpPr>
          <p:nvPr/>
        </p:nvSpPr>
        <p:spPr>
          <a:xfrm>
            <a:off x="4529724" y="278583"/>
            <a:ext cx="5275964" cy="136920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2800" b="1" dirty="0"/>
              <a:t>RANCANGAN AKTUALISASI </a:t>
            </a:r>
            <a:br>
              <a:rPr lang="id-ID" sz="2800" b="1" dirty="0"/>
            </a:br>
            <a:r>
              <a:rPr lang="id-ID" sz="2800" b="1" dirty="0"/>
              <a:t>LATSAR CPNS GOL. II TNI AU A-10 </a:t>
            </a:r>
          </a:p>
          <a:p>
            <a:r>
              <a:rPr lang="id-ID" sz="2800" b="1" dirty="0"/>
              <a:t>TA 2025 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E31A907-9B46-44D8-9117-F5D312C6DAA8}"/>
              </a:ext>
            </a:extLst>
          </p:cNvPr>
          <p:cNvSpPr txBox="1">
            <a:spLocks/>
          </p:cNvSpPr>
          <p:nvPr/>
        </p:nvSpPr>
        <p:spPr>
          <a:xfrm>
            <a:off x="5144531" y="6229667"/>
            <a:ext cx="9144000" cy="3603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>
                <a:solidFill>
                  <a:srgbClr val="FF0000"/>
                </a:solidFill>
              </a:rPr>
              <a:t>Subang, ..... September 2025 (via </a:t>
            </a:r>
            <a:r>
              <a:rPr lang="id-ID" i="1" dirty="0" err="1">
                <a:solidFill>
                  <a:srgbClr val="FF0000"/>
                </a:solidFill>
              </a:rPr>
              <a:t>zoom</a:t>
            </a:r>
            <a:r>
              <a:rPr lang="id-ID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1026" name="Picture 2" descr="Logo EVP">
            <a:extLst>
              <a:ext uri="{FF2B5EF4-FFF2-40B4-BE49-F238E27FC236}">
                <a16:creationId xmlns:a16="http://schemas.microsoft.com/office/drawing/2014/main" id="{D28A8E97-865F-45AD-8CF4-D3A322D72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406" y="5591168"/>
            <a:ext cx="2208571" cy="96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 BerAKHLAK">
            <a:extLst>
              <a:ext uri="{FF2B5EF4-FFF2-40B4-BE49-F238E27FC236}">
                <a16:creationId xmlns:a16="http://schemas.microsoft.com/office/drawing/2014/main" id="{E43B6783-026B-4375-AF3D-8407BBEF4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546" y="5355497"/>
            <a:ext cx="3156031" cy="120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96AA5A-0C5B-4BED-A13B-BE96C07F98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4617" y="301732"/>
            <a:ext cx="1346053" cy="134605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776ABBA-7643-4357-B2BA-67F72C0650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66758" y="272644"/>
            <a:ext cx="1347205" cy="134720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D352900-4421-4503-A29E-B5983514220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15" y="302011"/>
            <a:ext cx="1427789" cy="134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177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713DA-1C25-3A04-2C64-76E051C91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6999" y="-217968"/>
            <a:ext cx="10018713" cy="1752599"/>
          </a:xfrm>
        </p:spPr>
        <p:txBody>
          <a:bodyPr/>
          <a:lstStyle/>
          <a:p>
            <a:r>
              <a:rPr lang="en-ID" dirty="0" err="1"/>
              <a:t>Gagasan</a:t>
            </a:r>
            <a:r>
              <a:rPr lang="en-ID" dirty="0"/>
              <a:t> </a:t>
            </a:r>
            <a:r>
              <a:rPr lang="en-ID" dirty="0" err="1"/>
              <a:t>Pemecahan</a:t>
            </a:r>
            <a:r>
              <a:rPr lang="en-ID" dirty="0"/>
              <a:t> </a:t>
            </a:r>
            <a:r>
              <a:rPr lang="en-ID" dirty="0" err="1"/>
              <a:t>Isu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9E9E-2A10-AD81-3A79-CA98623DD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1780" y="1157176"/>
            <a:ext cx="10018713" cy="3124201"/>
          </a:xfrm>
        </p:spPr>
        <p:txBody>
          <a:bodyPr>
            <a:normAutofit fontScale="92500" lnSpcReduction="10000"/>
          </a:bodyPr>
          <a:lstStyle/>
          <a:p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konsultasi</a:t>
            </a:r>
            <a:r>
              <a:rPr lang="en-ID" dirty="0"/>
              <a:t> </a:t>
            </a:r>
            <a:r>
              <a:rPr lang="en-ID" dirty="0" err="1"/>
              <a:t>serta</a:t>
            </a:r>
            <a:r>
              <a:rPr lang="en-ID" dirty="0"/>
              <a:t> </a:t>
            </a:r>
            <a:r>
              <a:rPr lang="en-ID" dirty="0" err="1"/>
              <a:t>meminta</a:t>
            </a:r>
            <a:r>
              <a:rPr lang="en-ID" dirty="0"/>
              <a:t> </a:t>
            </a:r>
            <a:r>
              <a:rPr lang="en-ID" dirty="0" err="1"/>
              <a:t>arahan</a:t>
            </a:r>
            <a:r>
              <a:rPr lang="en-ID" dirty="0"/>
              <a:t>, </a:t>
            </a:r>
            <a:r>
              <a:rPr lang="en-ID" dirty="0" err="1"/>
              <a:t>bimbingan</a:t>
            </a:r>
            <a:r>
              <a:rPr lang="en-ID" dirty="0"/>
              <a:t>, </a:t>
            </a:r>
            <a:r>
              <a:rPr lang="en-ID" dirty="0" err="1"/>
              <a:t>masukan</a:t>
            </a:r>
            <a:r>
              <a:rPr lang="en-ID" dirty="0"/>
              <a:t>, dan saran </a:t>
            </a:r>
            <a:r>
              <a:rPr lang="en-ID" dirty="0" err="1"/>
              <a:t>dari</a:t>
            </a:r>
            <a:r>
              <a:rPr lang="en-ID" dirty="0"/>
              <a:t> mentor </a:t>
            </a:r>
            <a:r>
              <a:rPr lang="en-ID" dirty="0" err="1"/>
              <a:t>terkait</a:t>
            </a:r>
            <a:r>
              <a:rPr lang="en-ID" dirty="0"/>
              <a:t> </a:t>
            </a:r>
            <a:r>
              <a:rPr lang="en-ID" dirty="0" err="1"/>
              <a:t>kegiatan</a:t>
            </a:r>
            <a:r>
              <a:rPr lang="en-ID" dirty="0"/>
              <a:t> yang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dilakukan</a:t>
            </a:r>
            <a:endParaRPr lang="en-ID" dirty="0"/>
          </a:p>
          <a:p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pengamatan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proses </a:t>
            </a:r>
            <a:r>
              <a:rPr lang="en-ID" dirty="0" err="1"/>
              <a:t>pengerjaan</a:t>
            </a:r>
            <a:r>
              <a:rPr lang="en-ID" dirty="0"/>
              <a:t> </a:t>
            </a:r>
            <a:r>
              <a:rPr lang="en-ID" dirty="0" err="1"/>
              <a:t>dokumen</a:t>
            </a:r>
            <a:r>
              <a:rPr lang="en-ID" dirty="0"/>
              <a:t> </a:t>
            </a:r>
            <a:r>
              <a:rPr lang="en-ID" dirty="0" err="1"/>
              <a:t>disposisi</a:t>
            </a:r>
            <a:r>
              <a:rPr lang="en-ID" dirty="0"/>
              <a:t> di </a:t>
            </a:r>
            <a:r>
              <a:rPr lang="en-ID" dirty="0" err="1"/>
              <a:t>lingkungan</a:t>
            </a:r>
            <a:r>
              <a:rPr lang="en-ID" dirty="0"/>
              <a:t> </a:t>
            </a:r>
            <a:r>
              <a:rPr lang="en-ID" dirty="0" err="1"/>
              <a:t>Subdisminbata</a:t>
            </a:r>
            <a:endParaRPr lang="en-ID" dirty="0"/>
          </a:p>
          <a:p>
            <a:r>
              <a:rPr lang="en-ID" dirty="0" err="1"/>
              <a:t>Merancang</a:t>
            </a:r>
            <a:r>
              <a:rPr lang="en-ID" dirty="0"/>
              <a:t> </a:t>
            </a:r>
            <a:r>
              <a:rPr lang="en-ID" dirty="0" err="1"/>
              <a:t>alur</a:t>
            </a:r>
            <a:r>
              <a:rPr lang="en-ID" dirty="0"/>
              <a:t> </a:t>
            </a:r>
            <a:r>
              <a:rPr lang="en-ID" dirty="0" err="1"/>
              <a:t>digitalisasi</a:t>
            </a:r>
            <a:r>
              <a:rPr lang="en-ID" dirty="0"/>
              <a:t> </a:t>
            </a:r>
            <a:r>
              <a:rPr lang="en-ID" dirty="0" err="1"/>
              <a:t>dokumen</a:t>
            </a:r>
            <a:r>
              <a:rPr lang="en-ID" dirty="0"/>
              <a:t> </a:t>
            </a:r>
            <a:r>
              <a:rPr lang="en-ID" dirty="0" err="1"/>
              <a:t>disposisi</a:t>
            </a:r>
            <a:r>
              <a:rPr lang="en-ID" dirty="0"/>
              <a:t> yang </a:t>
            </a:r>
            <a:r>
              <a:rPr lang="en-ID" dirty="0" err="1"/>
              <a:t>siap</a:t>
            </a:r>
            <a:r>
              <a:rPr lang="en-ID" dirty="0"/>
              <a:t> </a:t>
            </a:r>
            <a:r>
              <a:rPr lang="en-ID" dirty="0" err="1"/>
              <a:t>diarsipkan</a:t>
            </a:r>
            <a:r>
              <a:rPr lang="en-ID" dirty="0"/>
              <a:t> di </a:t>
            </a:r>
            <a:r>
              <a:rPr lang="en-ID" dirty="0" err="1"/>
              <a:t>lingkungan</a:t>
            </a:r>
            <a:r>
              <a:rPr lang="en-ID" dirty="0"/>
              <a:t> </a:t>
            </a:r>
            <a:r>
              <a:rPr lang="en-ID" dirty="0" err="1"/>
              <a:t>Subdisminbata</a:t>
            </a:r>
            <a:endParaRPr lang="en-ID" dirty="0"/>
          </a:p>
          <a:p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kegiatan</a:t>
            </a:r>
            <a:r>
              <a:rPr lang="en-ID" dirty="0"/>
              <a:t> </a:t>
            </a:r>
            <a:r>
              <a:rPr lang="en-ID" dirty="0" err="1"/>
              <a:t>digitalisasi</a:t>
            </a:r>
            <a:r>
              <a:rPr lang="en-ID" dirty="0"/>
              <a:t>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alur</a:t>
            </a:r>
            <a:r>
              <a:rPr lang="en-ID" dirty="0"/>
              <a:t> yang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dirancang</a:t>
            </a:r>
            <a:endParaRPr lang="en-ID" dirty="0"/>
          </a:p>
          <a:p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evaluasi</a:t>
            </a:r>
            <a:r>
              <a:rPr lang="en-ID" dirty="0"/>
              <a:t>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kegiatan</a:t>
            </a:r>
            <a:r>
              <a:rPr lang="en-ID" dirty="0"/>
              <a:t> </a:t>
            </a:r>
            <a:r>
              <a:rPr lang="en-ID" dirty="0" err="1"/>
              <a:t>simulasi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71156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193BF-39B4-E74F-94E4-21399EF97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738" y="-430619"/>
            <a:ext cx="10018713" cy="1752599"/>
          </a:xfrm>
        </p:spPr>
        <p:txBody>
          <a:bodyPr/>
          <a:lstStyle/>
          <a:p>
            <a:r>
              <a:rPr lang="en-ID" dirty="0" err="1"/>
              <a:t>Matriks</a:t>
            </a:r>
            <a:r>
              <a:rPr lang="en-ID" dirty="0"/>
              <a:t> </a:t>
            </a:r>
            <a:r>
              <a:rPr lang="en-ID" dirty="0" err="1"/>
              <a:t>Rancangan</a:t>
            </a:r>
            <a:r>
              <a:rPr lang="en-ID" dirty="0"/>
              <a:t> </a:t>
            </a:r>
            <a:r>
              <a:rPr lang="en-ID" dirty="0" err="1"/>
              <a:t>Aktualisasi</a:t>
            </a: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BE685A-2B67-FE76-85F4-0D84C4785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247" y="1397924"/>
            <a:ext cx="10501423" cy="251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36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2F6B6-139E-04D9-7AF3-51D33DFB0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95919-CA7A-721C-1AE2-FA7855AAA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5002" y="-559480"/>
            <a:ext cx="10018713" cy="1752599"/>
          </a:xfrm>
        </p:spPr>
        <p:txBody>
          <a:bodyPr/>
          <a:lstStyle/>
          <a:p>
            <a:r>
              <a:rPr lang="en-ID" dirty="0" err="1"/>
              <a:t>Matriks</a:t>
            </a:r>
            <a:r>
              <a:rPr lang="en-ID" dirty="0"/>
              <a:t> </a:t>
            </a:r>
            <a:r>
              <a:rPr lang="en-ID" dirty="0" err="1"/>
              <a:t>Rancangan</a:t>
            </a:r>
            <a:r>
              <a:rPr lang="en-ID" dirty="0"/>
              <a:t> </a:t>
            </a:r>
            <a:r>
              <a:rPr lang="en-ID" dirty="0" err="1"/>
              <a:t>Aktualisasi</a:t>
            </a:r>
            <a:endParaRPr lang="en-ID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13C852-03AE-CE85-6003-283205DAE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621" y="1520455"/>
            <a:ext cx="10991892" cy="518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5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ED96F-2734-F386-6EBD-1A63BDE34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5C86C-3326-EB89-9C9D-9C7D16D65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5" y="-516949"/>
            <a:ext cx="10018713" cy="1752599"/>
          </a:xfrm>
        </p:spPr>
        <p:txBody>
          <a:bodyPr/>
          <a:lstStyle/>
          <a:p>
            <a:r>
              <a:rPr lang="en-ID" dirty="0" err="1"/>
              <a:t>Matriks</a:t>
            </a:r>
            <a:r>
              <a:rPr lang="en-ID" dirty="0"/>
              <a:t> </a:t>
            </a:r>
            <a:r>
              <a:rPr lang="en-ID" dirty="0" err="1"/>
              <a:t>Rancangan</a:t>
            </a:r>
            <a:r>
              <a:rPr lang="en-ID" dirty="0"/>
              <a:t> </a:t>
            </a:r>
            <a:r>
              <a:rPr lang="en-ID" dirty="0" err="1"/>
              <a:t>Aktualisasi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3C9A25-700D-107B-8AAA-17367B869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26" y="765543"/>
            <a:ext cx="11016882" cy="436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455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E9BB2-A8BF-B6BE-25E7-2C801F01A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FF29E-7264-7273-2616-D3E576DAF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5002" y="-559480"/>
            <a:ext cx="10018713" cy="1752599"/>
          </a:xfrm>
        </p:spPr>
        <p:txBody>
          <a:bodyPr/>
          <a:lstStyle/>
          <a:p>
            <a:r>
              <a:rPr lang="en-ID" dirty="0" err="1"/>
              <a:t>Matriks</a:t>
            </a:r>
            <a:r>
              <a:rPr lang="en-ID" dirty="0"/>
              <a:t> </a:t>
            </a:r>
            <a:r>
              <a:rPr lang="en-ID" dirty="0" err="1"/>
              <a:t>Rancangan</a:t>
            </a:r>
            <a:r>
              <a:rPr lang="en-ID" dirty="0"/>
              <a:t> </a:t>
            </a:r>
            <a:r>
              <a:rPr lang="en-ID" dirty="0" err="1"/>
              <a:t>Aktualisasi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EFBD1F-B479-3BF9-8F5F-43A1516BF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994" y="2232837"/>
            <a:ext cx="10992064" cy="449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081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7B3C8-D95A-9984-776D-C4BE54FC37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AF3F5-C3D2-31AE-4CBD-163E2566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7147" y="-516950"/>
            <a:ext cx="10018713" cy="1752599"/>
          </a:xfrm>
        </p:spPr>
        <p:txBody>
          <a:bodyPr/>
          <a:lstStyle/>
          <a:p>
            <a:r>
              <a:rPr lang="en-ID" dirty="0" err="1"/>
              <a:t>Matriks</a:t>
            </a:r>
            <a:r>
              <a:rPr lang="en-ID" dirty="0"/>
              <a:t> </a:t>
            </a:r>
            <a:r>
              <a:rPr lang="en-ID" dirty="0" err="1"/>
              <a:t>Rancangan</a:t>
            </a:r>
            <a:r>
              <a:rPr lang="en-ID" dirty="0"/>
              <a:t> </a:t>
            </a:r>
            <a:r>
              <a:rPr lang="en-ID" dirty="0" err="1"/>
              <a:t>Aktualisasi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0A79A3-8778-DBD9-53CA-79A44EBAD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91" y="1310077"/>
            <a:ext cx="9519506" cy="5386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96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CA4F8-A385-964D-5D2F-72229C3F2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60DD-8CE7-4B2D-C37E-85B871349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5002" y="-559480"/>
            <a:ext cx="10018713" cy="1752599"/>
          </a:xfrm>
        </p:spPr>
        <p:txBody>
          <a:bodyPr/>
          <a:lstStyle/>
          <a:p>
            <a:r>
              <a:rPr lang="en-ID" dirty="0" err="1"/>
              <a:t>Matriks</a:t>
            </a:r>
            <a:r>
              <a:rPr lang="en-ID" dirty="0"/>
              <a:t> </a:t>
            </a:r>
            <a:r>
              <a:rPr lang="en-ID" dirty="0" err="1"/>
              <a:t>Rancangan</a:t>
            </a:r>
            <a:r>
              <a:rPr lang="en-ID" dirty="0"/>
              <a:t> </a:t>
            </a:r>
            <a:r>
              <a:rPr lang="en-ID" dirty="0" err="1"/>
              <a:t>Aktualisasi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443C15-C6F4-54F1-8D55-8985B111F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969" y="700876"/>
            <a:ext cx="10155067" cy="45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97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94D20-FB50-3485-5046-F2BDE62A2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7095" y="-458001"/>
            <a:ext cx="10018713" cy="1752599"/>
          </a:xfrm>
        </p:spPr>
        <p:txBody>
          <a:bodyPr/>
          <a:lstStyle/>
          <a:p>
            <a:r>
              <a:rPr lang="en-ID" dirty="0"/>
              <a:t>Timeline </a:t>
            </a:r>
            <a:r>
              <a:rPr lang="en-ID" dirty="0" err="1"/>
              <a:t>Rancangan</a:t>
            </a:r>
            <a:r>
              <a:rPr lang="en-ID" dirty="0"/>
              <a:t> </a:t>
            </a:r>
            <a:r>
              <a:rPr lang="en-ID" dirty="0" err="1"/>
              <a:t>Aktualisasi</a:t>
            </a:r>
            <a:endParaRPr lang="en-ID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49322DD-56F3-0E9B-EC62-E02113CCC5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7781526"/>
              </p:ext>
            </p:extLst>
          </p:nvPr>
        </p:nvGraphicFramePr>
        <p:xfrm>
          <a:off x="2052083" y="776177"/>
          <a:ext cx="9654361" cy="5454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14813">
                  <a:extLst>
                    <a:ext uri="{9D8B030D-6E8A-4147-A177-3AD203B41FA5}">
                      <a16:colId xmlns:a16="http://schemas.microsoft.com/office/drawing/2014/main" val="3964355087"/>
                    </a:ext>
                  </a:extLst>
                </a:gridCol>
                <a:gridCol w="4480468">
                  <a:extLst>
                    <a:ext uri="{9D8B030D-6E8A-4147-A177-3AD203B41FA5}">
                      <a16:colId xmlns:a16="http://schemas.microsoft.com/office/drawing/2014/main" val="3607923433"/>
                    </a:ext>
                  </a:extLst>
                </a:gridCol>
                <a:gridCol w="895960">
                  <a:extLst>
                    <a:ext uri="{9D8B030D-6E8A-4147-A177-3AD203B41FA5}">
                      <a16:colId xmlns:a16="http://schemas.microsoft.com/office/drawing/2014/main" val="3144414803"/>
                    </a:ext>
                  </a:extLst>
                </a:gridCol>
                <a:gridCol w="895960">
                  <a:extLst>
                    <a:ext uri="{9D8B030D-6E8A-4147-A177-3AD203B41FA5}">
                      <a16:colId xmlns:a16="http://schemas.microsoft.com/office/drawing/2014/main" val="1295813151"/>
                    </a:ext>
                  </a:extLst>
                </a:gridCol>
                <a:gridCol w="855720">
                  <a:extLst>
                    <a:ext uri="{9D8B030D-6E8A-4147-A177-3AD203B41FA5}">
                      <a16:colId xmlns:a16="http://schemas.microsoft.com/office/drawing/2014/main" val="3674859912"/>
                    </a:ext>
                  </a:extLst>
                </a:gridCol>
                <a:gridCol w="855720">
                  <a:extLst>
                    <a:ext uri="{9D8B030D-6E8A-4147-A177-3AD203B41FA5}">
                      <a16:colId xmlns:a16="http://schemas.microsoft.com/office/drawing/2014/main" val="2067191673"/>
                    </a:ext>
                  </a:extLst>
                </a:gridCol>
                <a:gridCol w="855720">
                  <a:extLst>
                    <a:ext uri="{9D8B030D-6E8A-4147-A177-3AD203B41FA5}">
                      <a16:colId xmlns:a16="http://schemas.microsoft.com/office/drawing/2014/main" val="1653261829"/>
                    </a:ext>
                  </a:extLst>
                </a:gridCol>
              </a:tblGrid>
              <a:tr h="624625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No.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NAMA KEGIATAN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inggu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inggu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II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inggu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III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inggu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IV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inggu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V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extLst>
                  <a:ext uri="{0D108BD9-81ED-4DB2-BD59-A6C34878D82A}">
                    <a16:rowId xmlns:a16="http://schemas.microsoft.com/office/drawing/2014/main" val="2335763244"/>
                  </a:ext>
                </a:extLst>
              </a:tr>
              <a:tr h="953977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Sept. 2025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15-20 Sept. 20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22-27 Sep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20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29-04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Okt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20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06-14 Ok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202</a:t>
                      </a: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extLst>
                  <a:ext uri="{0D108BD9-81ED-4DB2-BD59-A6C34878D82A}">
                    <a16:rowId xmlns:a16="http://schemas.microsoft.com/office/drawing/2014/main" val="1042822355"/>
                  </a:ext>
                </a:extLst>
              </a:tr>
              <a:tr h="95397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Melakukan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konsultasi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serta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meminta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arahan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bimbingan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masukan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dan saran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dari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mentor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terkait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kegiatan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yang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akan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dilakukan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extLst>
                  <a:ext uri="{0D108BD9-81ED-4DB2-BD59-A6C34878D82A}">
                    <a16:rowId xmlns:a16="http://schemas.microsoft.com/office/drawing/2014/main" val="524608960"/>
                  </a:ext>
                </a:extLst>
              </a:tr>
              <a:tr h="83633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Melakukan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pengamatan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terhadap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proses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pengerjaan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dokumen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disposisi</a:t>
                      </a:r>
                      <a:r>
                        <a:rPr lang="en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di </a:t>
                      </a:r>
                      <a:r>
                        <a:rPr lang="en-ID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Subdisminbata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extLst>
                  <a:ext uri="{0D108BD9-81ED-4DB2-BD59-A6C34878D82A}">
                    <a16:rowId xmlns:a16="http://schemas.microsoft.com/office/drawing/2014/main" val="1354543115"/>
                  </a:ext>
                </a:extLst>
              </a:tr>
              <a:tr h="83633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Merancang alur digitalisasi dokumen disposisi yang siap diarsipkan di Subdisminbata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extLst>
                  <a:ext uri="{0D108BD9-81ED-4DB2-BD59-A6C34878D82A}">
                    <a16:rowId xmlns:a16="http://schemas.microsoft.com/office/drawing/2014/main" val="1433939812"/>
                  </a:ext>
                </a:extLst>
              </a:tr>
              <a:tr h="62462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Melakukan simulasi kegiatan digitalisasi berdasarkan alur yang sudah dirancang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extLst>
                  <a:ext uri="{0D108BD9-81ED-4DB2-BD59-A6C34878D82A}">
                    <a16:rowId xmlns:a16="http://schemas.microsoft.com/office/drawing/2014/main" val="3030855988"/>
                  </a:ext>
                </a:extLst>
              </a:tr>
              <a:tr h="62462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Melakukan evaluasi berdasarkan kegiatan simulasi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id-ID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400" dirty="0">
                        <a:effectLst/>
                        <a:latin typeface="Arial" panose="020B060402020202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7136" marR="67136" marT="0" marB="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4569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9541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D8AA4-AC6C-A0E1-837D-726AFF7BC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Kesimpulan dan Saran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2365A-93ED-4BF6-6DE4-0BD376456A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Latsar</a:t>
            </a:r>
            <a:r>
              <a:rPr lang="en-US" dirty="0"/>
              <a:t> CPNS TNI AU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membentuk</a:t>
            </a:r>
            <a:r>
              <a:rPr lang="en-US" dirty="0"/>
              <a:t> </a:t>
            </a:r>
            <a:r>
              <a:rPr lang="en-US" dirty="0" err="1"/>
              <a:t>karakter</a:t>
            </a:r>
            <a:r>
              <a:rPr lang="en-US" dirty="0"/>
              <a:t> PNS yang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nilai-nilai</a:t>
            </a:r>
            <a:r>
              <a:rPr lang="en-US" dirty="0"/>
              <a:t> </a:t>
            </a:r>
            <a:r>
              <a:rPr lang="en-US" dirty="0" err="1"/>
              <a:t>BerAKHLAK</a:t>
            </a:r>
            <a:r>
              <a:rPr lang="en-US" dirty="0"/>
              <a:t>.</a:t>
            </a:r>
          </a:p>
          <a:p>
            <a:r>
              <a:rPr lang="en-US" dirty="0" err="1"/>
              <a:t>Kegiatan</a:t>
            </a:r>
            <a:r>
              <a:rPr lang="en-US" dirty="0"/>
              <a:t> </a:t>
            </a:r>
            <a:r>
              <a:rPr lang="en-US" dirty="0" err="1"/>
              <a:t>pengarsipan</a:t>
            </a:r>
            <a:r>
              <a:rPr lang="en-US" dirty="0"/>
              <a:t> </a:t>
            </a:r>
            <a:r>
              <a:rPr lang="en-US" dirty="0" err="1"/>
              <a:t>surat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digital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mengatasi</a:t>
            </a:r>
            <a:r>
              <a:rPr lang="en-US" dirty="0"/>
              <a:t> salah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permasalahan</a:t>
            </a:r>
            <a:r>
              <a:rPr lang="en-US" dirty="0"/>
              <a:t> </a:t>
            </a:r>
            <a:r>
              <a:rPr lang="en-US" dirty="0" err="1"/>
              <a:t>pengarsipan</a:t>
            </a:r>
            <a:r>
              <a:rPr lang="en-US" dirty="0"/>
              <a:t>.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D9AA24-4529-45EF-6551-B1420DD2063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ID" dirty="0" err="1"/>
              <a:t>Pemanfaatan</a:t>
            </a:r>
            <a:r>
              <a:rPr lang="en-ID" dirty="0"/>
              <a:t> </a:t>
            </a:r>
            <a:r>
              <a:rPr lang="en-ID" dirty="0" err="1"/>
              <a:t>teknologi</a:t>
            </a:r>
            <a:r>
              <a:rPr lang="en-ID" dirty="0"/>
              <a:t> yang </a:t>
            </a:r>
            <a:r>
              <a:rPr lang="en-ID" dirty="0" err="1"/>
              <a:t>terus</a:t>
            </a:r>
            <a:r>
              <a:rPr lang="en-ID" dirty="0"/>
              <a:t> </a:t>
            </a:r>
            <a:r>
              <a:rPr lang="en-ID" dirty="0" err="1"/>
              <a:t>berkembang</a:t>
            </a:r>
            <a:r>
              <a:rPr lang="en-ID" dirty="0"/>
              <a:t> </a:t>
            </a:r>
            <a:r>
              <a:rPr lang="en-ID" dirty="0" err="1"/>
              <a:t>diharapkan</a:t>
            </a:r>
            <a:r>
              <a:rPr lang="en-ID" dirty="0"/>
              <a:t>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mendorong</a:t>
            </a:r>
            <a:r>
              <a:rPr lang="en-ID" dirty="0"/>
              <a:t> </a:t>
            </a:r>
            <a:r>
              <a:rPr lang="en-ID" dirty="0" err="1"/>
              <a:t>inovasi</a:t>
            </a:r>
            <a:r>
              <a:rPr lang="en-ID" dirty="0"/>
              <a:t> </a:t>
            </a:r>
            <a:r>
              <a:rPr lang="en-ID" dirty="0" err="1"/>
              <a:t>terbaru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pengarsipan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79019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4F3A3-513E-CEEC-9B61-25F02C9F52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TERIMA KASIH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12510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9551A-C894-45B6-91A2-36254F98F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Bancar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Anggono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Farros Santosa,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A.Md.Kom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200206252025061002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Kulon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Progo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25 Juni 2002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Pranata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Komputer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Terampil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Angkatan X</a:t>
            </a:r>
          </a:p>
          <a:p>
            <a:pPr marL="0" indent="0">
              <a:buNone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Disminpersau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Mabesau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05FE33-E56C-F72D-B183-71AF6A9C5F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0415" y="2938846"/>
            <a:ext cx="1719560" cy="258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10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2E437-9B08-C8A9-FF8C-27CE6B5D8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65289" y="-353728"/>
            <a:ext cx="10018713" cy="1752599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Identifikasi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Isu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4F7674-E1A3-5F06-85F2-091528453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777333"/>
              </p:ext>
            </p:extLst>
          </p:nvPr>
        </p:nvGraphicFramePr>
        <p:xfrm>
          <a:off x="3513957" y="1076928"/>
          <a:ext cx="8127999" cy="846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2379035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9854047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34125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Kondisi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Saat Ini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Kondisi yang Diharapkan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Rumusan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Isu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2009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Ada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kendala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ketika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mencari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arsip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dokumen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disposisi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Tidak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ada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kendala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ketika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mencari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arsip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dokumen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disposisi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Belum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ada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arsip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digital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dari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dokumen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disposisi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di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Sudbisminbata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699055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63F9A390-892D-510C-8A39-746AE40A75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529" y="2076438"/>
            <a:ext cx="3473133" cy="46322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2625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4F8AD-8DF6-43C6-4507-B26FE55AA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5DDD-31E3-1F9B-EC26-E21A44288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905" y="-105878"/>
            <a:ext cx="10018713" cy="1752599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Identifikasi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Isu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C6CA611-9167-3759-C08B-FBD6CC253B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0633459"/>
              </p:ext>
            </p:extLst>
          </p:nvPr>
        </p:nvGraphicFramePr>
        <p:xfrm>
          <a:off x="1502277" y="1223366"/>
          <a:ext cx="8127999" cy="846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2379035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9854047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34125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Kondisi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Saat Ini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Kondisi yang Diharapkan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Rumusan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Isu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2009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Data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personel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Disminpersau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yang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belum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sinkron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Data personel Disminpersau sudah sinkron satu sama lain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Belum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optimalnya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data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personel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di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lingkungan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Disminpersau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6990557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30825B8-B935-C81F-1422-C3A13C02C9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053120" y="2240982"/>
            <a:ext cx="5854431" cy="4390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4896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97BA6-F10C-1A7C-3293-B4DA0A82E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9F348-17B2-8019-D788-4BF18D706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37354" y="-356190"/>
            <a:ext cx="10018713" cy="1752599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Identifikasi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Isu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290865B-7298-A2CB-7DDC-4992A1B935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9872897"/>
              </p:ext>
            </p:extLst>
          </p:nvPr>
        </p:nvGraphicFramePr>
        <p:xfrm>
          <a:off x="3945714" y="1038785"/>
          <a:ext cx="8127999" cy="10981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2379035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9854047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34125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Kondisi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Saat Ini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Kondisi yang Diharapkan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Rumusan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Isu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2009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Takah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tidak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bisa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diketahui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keberadaannya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Keberadaan takah bisa diketahui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Kendala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pemantauan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dalam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proses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perjalanan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takah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di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lingkungan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Disminpersau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6990557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6858EC6-319F-4E9A-E3A2-A70FB799BE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42" b="31998"/>
          <a:stretch>
            <a:fillRect/>
          </a:stretch>
        </p:blipFill>
        <p:spPr bwMode="auto">
          <a:xfrm>
            <a:off x="2062716" y="2228914"/>
            <a:ext cx="6218643" cy="41731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78056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3D9ACA-152B-1A68-D5A2-B3671FC9C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8793A-14A0-B3DA-5588-07BFD149B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790" y="-228600"/>
            <a:ext cx="10018713" cy="1752599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Identifikasi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Isu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64FC03-D497-D9A7-CD86-5A182F4674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483149"/>
              </p:ext>
            </p:extLst>
          </p:nvPr>
        </p:nvGraphicFramePr>
        <p:xfrm>
          <a:off x="1486048" y="1114870"/>
          <a:ext cx="8127999" cy="10981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2379035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9854047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34125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Kondisi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Saat Ini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Kondisi yang Diharapkan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Rumusan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Isu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20095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Pencatatan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surat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dan telegram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masih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menggunakan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buku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Pencatatan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surat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dan telegram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sudah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menggunakan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Excel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Belum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ada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pencatatan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secara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digital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untuk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surat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dan telegram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masuk</a:t>
                      </a:r>
                      <a:r>
                        <a:rPr lang="en-ID" sz="1100" dirty="0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 di Bagum </a:t>
                      </a:r>
                      <a:r>
                        <a:rPr lang="en-ID" sz="1100" dirty="0" err="1">
                          <a:effectLst/>
                          <a:latin typeface="Arial" panose="020B0604020202020204" pitchFamily="34" charset="0"/>
                          <a:ea typeface="SimSun" panose="02010600030101010101" pitchFamily="2" charset="-122"/>
                          <a:cs typeface="Arial" panose="020B0604020202020204" pitchFamily="34" charset="0"/>
                        </a:rPr>
                        <a:t>Disminpersau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6990557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94F00E9-E9C4-7F32-CE05-2797B59DFBB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49" r="12223" b="8223"/>
          <a:stretch>
            <a:fillRect/>
          </a:stretch>
        </p:blipFill>
        <p:spPr bwMode="auto">
          <a:xfrm>
            <a:off x="7538926" y="2407387"/>
            <a:ext cx="4312389" cy="431238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54166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30F9A-59C7-6A34-E718-303FAA115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15622-8DD2-D9A1-3D91-BA29EE94B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48527" y="-409354"/>
            <a:ext cx="10018713" cy="1752599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Penetapan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Core Issue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B37ED6C-2E1F-B9CB-8C31-9A2A4F2A61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957609"/>
              </p:ext>
            </p:extLst>
          </p:nvPr>
        </p:nvGraphicFramePr>
        <p:xfrm>
          <a:off x="3125972" y="1115322"/>
          <a:ext cx="8664533" cy="56528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68967">
                  <a:extLst>
                    <a:ext uri="{9D8B030D-6E8A-4147-A177-3AD203B41FA5}">
                      <a16:colId xmlns:a16="http://schemas.microsoft.com/office/drawing/2014/main" val="2470691957"/>
                    </a:ext>
                  </a:extLst>
                </a:gridCol>
                <a:gridCol w="3636746">
                  <a:extLst>
                    <a:ext uri="{9D8B030D-6E8A-4147-A177-3AD203B41FA5}">
                      <a16:colId xmlns:a16="http://schemas.microsoft.com/office/drawing/2014/main" val="430257056"/>
                    </a:ext>
                  </a:extLst>
                </a:gridCol>
                <a:gridCol w="548692">
                  <a:extLst>
                    <a:ext uri="{9D8B030D-6E8A-4147-A177-3AD203B41FA5}">
                      <a16:colId xmlns:a16="http://schemas.microsoft.com/office/drawing/2014/main" val="3613633728"/>
                    </a:ext>
                  </a:extLst>
                </a:gridCol>
                <a:gridCol w="444375">
                  <a:extLst>
                    <a:ext uri="{9D8B030D-6E8A-4147-A177-3AD203B41FA5}">
                      <a16:colId xmlns:a16="http://schemas.microsoft.com/office/drawing/2014/main" val="2961676409"/>
                    </a:ext>
                  </a:extLst>
                </a:gridCol>
                <a:gridCol w="444375">
                  <a:extLst>
                    <a:ext uri="{9D8B030D-6E8A-4147-A177-3AD203B41FA5}">
                      <a16:colId xmlns:a16="http://schemas.microsoft.com/office/drawing/2014/main" val="2613497741"/>
                    </a:ext>
                  </a:extLst>
                </a:gridCol>
                <a:gridCol w="548692">
                  <a:extLst>
                    <a:ext uri="{9D8B030D-6E8A-4147-A177-3AD203B41FA5}">
                      <a16:colId xmlns:a16="http://schemas.microsoft.com/office/drawing/2014/main" val="4283371359"/>
                    </a:ext>
                  </a:extLst>
                </a:gridCol>
                <a:gridCol w="2072686">
                  <a:extLst>
                    <a:ext uri="{9D8B030D-6E8A-4147-A177-3AD203B41FA5}">
                      <a16:colId xmlns:a16="http://schemas.microsoft.com/office/drawing/2014/main" val="2297879828"/>
                    </a:ext>
                  </a:extLst>
                </a:gridCol>
              </a:tblGrid>
              <a:tr h="344253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No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Isu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Kriteria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Keterangan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extLst>
                  <a:ext uri="{0D108BD9-81ED-4DB2-BD59-A6C34878D82A}">
                    <a16:rowId xmlns:a16="http://schemas.microsoft.com/office/drawing/2014/main" val="1076870173"/>
                  </a:ext>
                </a:extLst>
              </a:tr>
              <a:tr h="344253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A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P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K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L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748063"/>
                  </a:ext>
                </a:extLst>
              </a:tr>
              <a:tr h="104948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1.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  <a:tabLst>
                          <a:tab pos="198120" algn="l"/>
                        </a:tabLst>
                      </a:pPr>
                      <a:r>
                        <a:rPr lang="en-ID" sz="1800" dirty="0">
                          <a:effectLst/>
                        </a:rPr>
                        <a:t>Belum </a:t>
                      </a:r>
                      <a:r>
                        <a:rPr lang="en-ID" sz="1800" dirty="0" err="1">
                          <a:effectLst/>
                        </a:rPr>
                        <a:t>ada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arsip</a:t>
                      </a:r>
                      <a:r>
                        <a:rPr lang="en-ID" sz="1800" dirty="0">
                          <a:effectLst/>
                        </a:rPr>
                        <a:t> digital </a:t>
                      </a:r>
                      <a:r>
                        <a:rPr lang="en-ID" sz="1800" dirty="0" err="1">
                          <a:effectLst/>
                        </a:rPr>
                        <a:t>dari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dokumen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disposisi</a:t>
                      </a:r>
                      <a:r>
                        <a:rPr lang="en-ID" sz="1800" dirty="0">
                          <a:effectLst/>
                        </a:rPr>
                        <a:t> di </a:t>
                      </a:r>
                      <a:r>
                        <a:rPr lang="en-ID" sz="1800" dirty="0" err="1">
                          <a:effectLst/>
                        </a:rPr>
                        <a:t>Sudbisminbata</a:t>
                      </a:r>
                      <a:r>
                        <a:rPr lang="en-ID" sz="1800" dirty="0">
                          <a:effectLst/>
                        </a:rPr>
                        <a:t>.</a:t>
                      </a: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+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+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+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+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Memenuhi Syarat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extLst>
                  <a:ext uri="{0D108BD9-81ED-4DB2-BD59-A6C34878D82A}">
                    <a16:rowId xmlns:a16="http://schemas.microsoft.com/office/drawing/2014/main" val="3009331045"/>
                  </a:ext>
                </a:extLst>
              </a:tr>
              <a:tr h="7281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2.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Belum </a:t>
                      </a:r>
                      <a:r>
                        <a:rPr lang="en-ID" sz="1800" dirty="0" err="1">
                          <a:effectLst/>
                        </a:rPr>
                        <a:t>optimalnya</a:t>
                      </a:r>
                      <a:r>
                        <a:rPr lang="en-ID" sz="1800" dirty="0">
                          <a:effectLst/>
                        </a:rPr>
                        <a:t> data </a:t>
                      </a:r>
                      <a:r>
                        <a:rPr lang="en-ID" sz="1800" dirty="0" err="1">
                          <a:effectLst/>
                        </a:rPr>
                        <a:t>personel</a:t>
                      </a:r>
                      <a:r>
                        <a:rPr lang="en-ID" sz="1800" dirty="0">
                          <a:effectLst/>
                        </a:rPr>
                        <a:t> di </a:t>
                      </a:r>
                      <a:r>
                        <a:rPr lang="en-ID" sz="1800" dirty="0" err="1">
                          <a:effectLst/>
                        </a:rPr>
                        <a:t>lingkungan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Disminpersau</a:t>
                      </a:r>
                      <a:endParaRPr lang="en-ID" sz="1800" dirty="0">
                        <a:effectLst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+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+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+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+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Memenuhi Syarat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extLst>
                  <a:ext uri="{0D108BD9-81ED-4DB2-BD59-A6C34878D82A}">
                    <a16:rowId xmlns:a16="http://schemas.microsoft.com/office/drawing/2014/main" val="1213055161"/>
                  </a:ext>
                </a:extLst>
              </a:tr>
              <a:tr h="133407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3.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  <a:tabLst>
                          <a:tab pos="198120" algn="l"/>
                        </a:tabLst>
                      </a:pPr>
                      <a:r>
                        <a:rPr lang="en-ID" sz="1800" dirty="0">
                          <a:effectLst/>
                        </a:rPr>
                        <a:t>Kendala </a:t>
                      </a:r>
                      <a:r>
                        <a:rPr lang="en-ID" sz="1800" dirty="0" err="1">
                          <a:effectLst/>
                        </a:rPr>
                        <a:t>pemantauan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dalam</a:t>
                      </a:r>
                      <a:r>
                        <a:rPr lang="en-ID" sz="1800" dirty="0">
                          <a:effectLst/>
                        </a:rPr>
                        <a:t> proses </a:t>
                      </a:r>
                      <a:r>
                        <a:rPr lang="en-ID" sz="1800" dirty="0" err="1">
                          <a:effectLst/>
                        </a:rPr>
                        <a:t>perjalanan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takah</a:t>
                      </a:r>
                      <a:r>
                        <a:rPr lang="en-ID" sz="1800" dirty="0">
                          <a:effectLst/>
                        </a:rPr>
                        <a:t> di </a:t>
                      </a:r>
                      <a:r>
                        <a:rPr lang="en-ID" sz="1800" dirty="0" err="1">
                          <a:effectLst/>
                        </a:rPr>
                        <a:t>lingkungan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Disminpersau</a:t>
                      </a:r>
                      <a:endParaRPr lang="en-ID" sz="1800" dirty="0">
                        <a:effectLst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+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+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+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-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Tidak Memenuhi Syarat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extLst>
                  <a:ext uri="{0D108BD9-81ED-4DB2-BD59-A6C34878D82A}">
                    <a16:rowId xmlns:a16="http://schemas.microsoft.com/office/drawing/2014/main" val="524480590"/>
                  </a:ext>
                </a:extLst>
              </a:tr>
              <a:tr h="175103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4.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  <a:tabLst>
                          <a:tab pos="198120" algn="l"/>
                        </a:tabLst>
                      </a:pPr>
                      <a:r>
                        <a:rPr lang="en-ID" sz="1800" dirty="0">
                          <a:effectLst/>
                        </a:rPr>
                        <a:t>Belum </a:t>
                      </a:r>
                      <a:r>
                        <a:rPr lang="en-ID" sz="1800" dirty="0" err="1">
                          <a:effectLst/>
                        </a:rPr>
                        <a:t>ada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pencatatan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secara</a:t>
                      </a:r>
                      <a:r>
                        <a:rPr lang="en-ID" sz="1800" dirty="0">
                          <a:effectLst/>
                        </a:rPr>
                        <a:t> digital </a:t>
                      </a:r>
                      <a:r>
                        <a:rPr lang="en-ID" sz="1800" dirty="0" err="1">
                          <a:effectLst/>
                        </a:rPr>
                        <a:t>untuk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surat</a:t>
                      </a:r>
                      <a:r>
                        <a:rPr lang="en-ID" sz="1800" dirty="0">
                          <a:effectLst/>
                        </a:rPr>
                        <a:t> dan telegram </a:t>
                      </a:r>
                      <a:r>
                        <a:rPr lang="en-ID" sz="1800" dirty="0" err="1">
                          <a:effectLst/>
                        </a:rPr>
                        <a:t>masuk</a:t>
                      </a:r>
                      <a:r>
                        <a:rPr lang="en-ID" sz="1800" dirty="0">
                          <a:effectLst/>
                        </a:rPr>
                        <a:t> di Bagum </a:t>
                      </a:r>
                      <a:r>
                        <a:rPr lang="en-ID" sz="1800" dirty="0" err="1">
                          <a:effectLst/>
                        </a:rPr>
                        <a:t>Disminpersau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+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+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+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+</a:t>
                      </a:r>
                      <a:endParaRPr lang="en-ID" sz="18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 dirty="0">
                          <a:effectLst/>
                        </a:rPr>
                        <a:t>Memenuhi Syarat</a:t>
                      </a:r>
                      <a:endParaRPr lang="en-ID" sz="18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11559" marR="11559" marT="0" marB="0" anchor="ctr"/>
                </a:tc>
                <a:extLst>
                  <a:ext uri="{0D108BD9-81ED-4DB2-BD59-A6C34878D82A}">
                    <a16:rowId xmlns:a16="http://schemas.microsoft.com/office/drawing/2014/main" val="1349042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3420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C9239-0441-5525-789C-4816ED9D2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2C7D8-7A8C-36F6-E72C-A579A373E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5976" y="-388088"/>
            <a:ext cx="10018713" cy="1752599"/>
          </a:xfrm>
        </p:spPr>
        <p:txBody>
          <a:bodyPr/>
          <a:lstStyle/>
          <a:p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Penetapan</a:t>
            </a:r>
            <a:r>
              <a:rPr lang="en-US" dirty="0"/>
              <a:t> </a:t>
            </a:r>
            <a:r>
              <a:rPr lang="en-US" dirty="0" err="1"/>
              <a:t>Isu</a:t>
            </a:r>
            <a:endParaRPr lang="en-ID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9EF9ADD-885B-5402-07A0-0ACDF7A12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706812"/>
              </p:ext>
            </p:extLst>
          </p:nvPr>
        </p:nvGraphicFramePr>
        <p:xfrm>
          <a:off x="1593203" y="772706"/>
          <a:ext cx="9666674" cy="51389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80020">
                  <a:extLst>
                    <a:ext uri="{9D8B030D-6E8A-4147-A177-3AD203B41FA5}">
                      <a16:colId xmlns:a16="http://schemas.microsoft.com/office/drawing/2014/main" val="621655953"/>
                    </a:ext>
                  </a:extLst>
                </a:gridCol>
                <a:gridCol w="5163550">
                  <a:extLst>
                    <a:ext uri="{9D8B030D-6E8A-4147-A177-3AD203B41FA5}">
                      <a16:colId xmlns:a16="http://schemas.microsoft.com/office/drawing/2014/main" val="432877435"/>
                    </a:ext>
                  </a:extLst>
                </a:gridCol>
                <a:gridCol w="547474">
                  <a:extLst>
                    <a:ext uri="{9D8B030D-6E8A-4147-A177-3AD203B41FA5}">
                      <a16:colId xmlns:a16="http://schemas.microsoft.com/office/drawing/2014/main" val="1637765602"/>
                    </a:ext>
                  </a:extLst>
                </a:gridCol>
                <a:gridCol w="490999">
                  <a:extLst>
                    <a:ext uri="{9D8B030D-6E8A-4147-A177-3AD203B41FA5}">
                      <a16:colId xmlns:a16="http://schemas.microsoft.com/office/drawing/2014/main" val="3571771594"/>
                    </a:ext>
                  </a:extLst>
                </a:gridCol>
                <a:gridCol w="490999">
                  <a:extLst>
                    <a:ext uri="{9D8B030D-6E8A-4147-A177-3AD203B41FA5}">
                      <a16:colId xmlns:a16="http://schemas.microsoft.com/office/drawing/2014/main" val="2815430050"/>
                    </a:ext>
                  </a:extLst>
                </a:gridCol>
                <a:gridCol w="875961">
                  <a:extLst>
                    <a:ext uri="{9D8B030D-6E8A-4147-A177-3AD203B41FA5}">
                      <a16:colId xmlns:a16="http://schemas.microsoft.com/office/drawing/2014/main" val="1147474279"/>
                    </a:ext>
                  </a:extLst>
                </a:gridCol>
                <a:gridCol w="1417671">
                  <a:extLst>
                    <a:ext uri="{9D8B030D-6E8A-4147-A177-3AD203B41FA5}">
                      <a16:colId xmlns:a16="http://schemas.microsoft.com/office/drawing/2014/main" val="1927244650"/>
                    </a:ext>
                  </a:extLst>
                </a:gridCol>
              </a:tblGrid>
              <a:tr h="369530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No. 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 err="1">
                          <a:effectLst/>
                        </a:rPr>
                        <a:t>Penilaian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Masalah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 err="1">
                          <a:effectLst/>
                        </a:rPr>
                        <a:t>Kriteria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b"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Jumlah Nilai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Peringkat Kualitas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extLst>
                  <a:ext uri="{0D108BD9-81ED-4DB2-BD59-A6C34878D82A}">
                    <a16:rowId xmlns:a16="http://schemas.microsoft.com/office/drawing/2014/main" val="1289041837"/>
                  </a:ext>
                </a:extLst>
              </a:tr>
              <a:tr h="824184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U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S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G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b"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9594524"/>
                  </a:ext>
                </a:extLst>
              </a:tr>
              <a:tr h="7816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1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Belum </a:t>
                      </a:r>
                      <a:r>
                        <a:rPr lang="en-ID" sz="1800" dirty="0" err="1">
                          <a:effectLst/>
                        </a:rPr>
                        <a:t>ada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arsip</a:t>
                      </a:r>
                      <a:r>
                        <a:rPr lang="en-ID" sz="1800" dirty="0">
                          <a:effectLst/>
                        </a:rPr>
                        <a:t> digital </a:t>
                      </a:r>
                      <a:r>
                        <a:rPr lang="en-ID" sz="1800" dirty="0" err="1">
                          <a:effectLst/>
                        </a:rPr>
                        <a:t>dari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dokumen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disposisi</a:t>
                      </a:r>
                      <a:r>
                        <a:rPr lang="en-ID" sz="1800" dirty="0">
                          <a:effectLst/>
                        </a:rPr>
                        <a:t> di </a:t>
                      </a:r>
                      <a:r>
                        <a:rPr lang="en-ID" sz="1800" dirty="0" err="1">
                          <a:effectLst/>
                        </a:rPr>
                        <a:t>Sudbisminbata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5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5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5 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15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1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extLst>
                  <a:ext uri="{0D108BD9-81ED-4DB2-BD59-A6C34878D82A}">
                    <a16:rowId xmlns:a16="http://schemas.microsoft.com/office/drawing/2014/main" val="103921025"/>
                  </a:ext>
                </a:extLst>
              </a:tr>
              <a:tr h="7816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2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Belum </a:t>
                      </a:r>
                      <a:r>
                        <a:rPr lang="en-ID" sz="1800" dirty="0" err="1">
                          <a:effectLst/>
                        </a:rPr>
                        <a:t>optimalnya</a:t>
                      </a:r>
                      <a:r>
                        <a:rPr lang="en-ID" sz="1800" dirty="0">
                          <a:effectLst/>
                        </a:rPr>
                        <a:t> data </a:t>
                      </a:r>
                      <a:r>
                        <a:rPr lang="en-ID" sz="1800" dirty="0" err="1">
                          <a:effectLst/>
                        </a:rPr>
                        <a:t>personel</a:t>
                      </a:r>
                      <a:r>
                        <a:rPr lang="en-ID" sz="1800" dirty="0">
                          <a:effectLst/>
                        </a:rPr>
                        <a:t> di </a:t>
                      </a:r>
                      <a:r>
                        <a:rPr lang="en-ID" sz="1800" dirty="0" err="1">
                          <a:effectLst/>
                        </a:rPr>
                        <a:t>lingkungan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Disminpersau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3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3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3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9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4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extLst>
                  <a:ext uri="{0D108BD9-81ED-4DB2-BD59-A6C34878D82A}">
                    <a16:rowId xmlns:a16="http://schemas.microsoft.com/office/drawing/2014/main" val="418041523"/>
                  </a:ext>
                </a:extLst>
              </a:tr>
              <a:tr h="118832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3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Kendala </a:t>
                      </a:r>
                      <a:r>
                        <a:rPr lang="en-ID" sz="1800" dirty="0" err="1">
                          <a:effectLst/>
                        </a:rPr>
                        <a:t>pemantauan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dalam</a:t>
                      </a:r>
                      <a:r>
                        <a:rPr lang="en-ID" sz="1800" dirty="0">
                          <a:effectLst/>
                        </a:rPr>
                        <a:t> proses </a:t>
                      </a:r>
                      <a:r>
                        <a:rPr lang="en-ID" sz="1800" dirty="0" err="1">
                          <a:effectLst/>
                        </a:rPr>
                        <a:t>perjalanan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takah</a:t>
                      </a:r>
                      <a:r>
                        <a:rPr lang="en-ID" sz="1800" dirty="0">
                          <a:effectLst/>
                        </a:rPr>
                        <a:t> di </a:t>
                      </a:r>
                      <a:r>
                        <a:rPr lang="en-ID" sz="1800" dirty="0" err="1">
                          <a:effectLst/>
                        </a:rPr>
                        <a:t>lingkungan</a:t>
                      </a:r>
                      <a:r>
                        <a:rPr lang="en-ID" sz="1800" dirty="0">
                          <a:effectLst/>
                        </a:rPr>
                        <a:t> </a:t>
                      </a:r>
                      <a:r>
                        <a:rPr lang="en-ID" sz="1800" dirty="0" err="1">
                          <a:effectLst/>
                        </a:rPr>
                        <a:t>Disminpersau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4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3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3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10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2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extLst>
                  <a:ext uri="{0D108BD9-81ED-4DB2-BD59-A6C34878D82A}">
                    <a16:rowId xmlns:a16="http://schemas.microsoft.com/office/drawing/2014/main" val="4238793696"/>
                  </a:ext>
                </a:extLst>
              </a:tr>
              <a:tr h="119371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id-ID" sz="1800">
                          <a:effectLst/>
                        </a:rPr>
                        <a:t>4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  <a:tabLst>
                          <a:tab pos="177800" algn="l"/>
                          <a:tab pos="198120" algn="l"/>
                          <a:tab pos="5143500" algn="l"/>
                          <a:tab pos="5311140" algn="l"/>
                          <a:tab pos="5671185" algn="r"/>
                        </a:tabLst>
                      </a:pPr>
                      <a:r>
                        <a:rPr lang="en-ID" sz="1800">
                          <a:effectLst/>
                        </a:rPr>
                        <a:t>Belum ada pencatatan secara digital untuk surat dan telegram masuk di Bagum Disminpersau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3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3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>
                          <a:effectLst/>
                        </a:rPr>
                        <a:t>3</a:t>
                      </a:r>
                      <a:endParaRPr lang="en-ID" sz="14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9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D" sz="1800" dirty="0">
                          <a:effectLst/>
                        </a:rPr>
                        <a:t>3</a:t>
                      </a:r>
                      <a:endParaRPr lang="en-ID" sz="14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2675" marR="62675" marT="0" marB="0" anchor="ctr"/>
                </a:tc>
                <a:extLst>
                  <a:ext uri="{0D108BD9-81ED-4DB2-BD59-A6C34878D82A}">
                    <a16:rowId xmlns:a16="http://schemas.microsoft.com/office/drawing/2014/main" val="17359795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0396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D0FA9-FC48-80EC-0937-263BFE75F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FCE5-4CC2-BCA3-FD25-76F361A01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61177" y="-526311"/>
            <a:ext cx="10018713" cy="1752599"/>
          </a:xfrm>
        </p:spPr>
        <p:txBody>
          <a:bodyPr/>
          <a:lstStyle/>
          <a:p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Penetapan</a:t>
            </a:r>
            <a:r>
              <a:rPr lang="en-US" dirty="0"/>
              <a:t> </a:t>
            </a:r>
            <a:r>
              <a:rPr lang="en-US" dirty="0" err="1"/>
              <a:t>Isu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8201EA-A4AF-07C9-7228-DF30DBD65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646" y="899352"/>
            <a:ext cx="9995118" cy="518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678897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612</TotalTime>
  <Words>613</Words>
  <Application>Microsoft Office PowerPoint</Application>
  <PresentationFormat>Widescreen</PresentationFormat>
  <Paragraphs>181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Corbel</vt:lpstr>
      <vt:lpstr>Office Theme</vt:lpstr>
      <vt:lpstr>Parallax</vt:lpstr>
      <vt:lpstr>“OPTIMALISASI ARSIP DOKUMEN DISPOSISI DI SUBDISMINBATA DISMINPERSAU” </vt:lpstr>
      <vt:lpstr>PowerPoint Presentation</vt:lpstr>
      <vt:lpstr>Identifikasi Isu</vt:lpstr>
      <vt:lpstr>Identifikasi Isu</vt:lpstr>
      <vt:lpstr>Identifikasi Isu</vt:lpstr>
      <vt:lpstr>Identifikasi Isu</vt:lpstr>
      <vt:lpstr>Penetapan Core Issue</vt:lpstr>
      <vt:lpstr>Analisis Penetapan Isu</vt:lpstr>
      <vt:lpstr>Analisis Penetapan Isu</vt:lpstr>
      <vt:lpstr>Gagasan Pemecahan Isu</vt:lpstr>
      <vt:lpstr>Matriks Rancangan Aktualisasi</vt:lpstr>
      <vt:lpstr>Matriks Rancangan Aktualisasi</vt:lpstr>
      <vt:lpstr>Matriks Rancangan Aktualisasi</vt:lpstr>
      <vt:lpstr>Matriks Rancangan Aktualisasi</vt:lpstr>
      <vt:lpstr>Matriks Rancangan Aktualisasi</vt:lpstr>
      <vt:lpstr>Matriks Rancangan Aktualisasi</vt:lpstr>
      <vt:lpstr>Timeline Rancangan Aktualisasi</vt:lpstr>
      <vt:lpstr>Kesimpulan dan Saran 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“judul”</dc:title>
  <dc:creator>Rijal Putranto</dc:creator>
  <cp:lastModifiedBy>Bancar Santosa</cp:lastModifiedBy>
  <cp:revision>31</cp:revision>
  <dcterms:created xsi:type="dcterms:W3CDTF">2025-09-11T04:39:03Z</dcterms:created>
  <dcterms:modified xsi:type="dcterms:W3CDTF">2025-09-11T15:44:38Z</dcterms:modified>
</cp:coreProperties>
</file>

<file path=docProps/thumbnail.jpeg>
</file>